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70" r:id="rId4"/>
    <p:sldId id="271" r:id="rId5"/>
    <p:sldId id="272" r:id="rId6"/>
    <p:sldId id="273" r:id="rId7"/>
    <p:sldId id="278" r:id="rId8"/>
    <p:sldId id="274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65" r:id="rId24"/>
    <p:sldId id="267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1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3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47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02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0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1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78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3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53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98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46673-81B4-4D83-90E5-DDC8C00E5B8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95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46673-81B4-4D83-90E5-DDC8C00E5B8C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0706-D52F-4D6E-9AD8-AE125D11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78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velength" TargetMode="External"/><Relationship Id="rId2" Type="http://schemas.openxmlformats.org/officeDocument/2006/relationships/hyperlink" Target="https://en.wikipedia.org/wiki/Rada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ngle_of_incidence_(optics)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2F3CB3-D248-C3DA-22E4-8D64C42BFC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/>
              <a:t>Таратушы антенналардың энергетикалық параметрлері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33C5A9-AE76-18CE-1790-FAB414C98E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dirty="0"/>
              <a:t>лекция-8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07108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is an Anechoic Chamber? - Antenna Test Lab Company">
            <a:extLst>
              <a:ext uri="{FF2B5EF4-FFF2-40B4-BE49-F238E27FC236}">
                <a16:creationId xmlns:a16="http://schemas.microsoft.com/office/drawing/2014/main" id="{250CB051-4B74-17A9-C7C3-CB40713C3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1159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Is An Anechoic Chamber, And Why Are They So Important To The Car  Industry?">
            <a:extLst>
              <a:ext uri="{FF2B5EF4-FFF2-40B4-BE49-F238E27FC236}">
                <a16:creationId xmlns:a16="http://schemas.microsoft.com/office/drawing/2014/main" id="{F4B5963A-B1B1-CC14-5BAD-1484D0B87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r="3298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8809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E373DD2-7428-5805-63F4-DC83EF50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РЖ </a:t>
            </a:r>
            <a:r>
              <a:rPr lang="ru-RU" dirty="0" err="1"/>
              <a:t>камерасының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акустикалық</a:t>
            </a:r>
            <a:r>
              <a:rPr lang="ru-RU" dirty="0"/>
              <a:t> </a:t>
            </a:r>
            <a:r>
              <a:rPr lang="ru-RU" dirty="0" err="1"/>
              <a:t>камераға</a:t>
            </a:r>
            <a:r>
              <a:rPr lang="ru-RU" dirty="0"/>
              <a:t> </a:t>
            </a:r>
            <a:r>
              <a:rPr lang="ru-RU" dirty="0" err="1"/>
              <a:t>ұқсайды</a:t>
            </a:r>
            <a:r>
              <a:rPr lang="ru-RU" dirty="0"/>
              <a:t>, </a:t>
            </a:r>
            <a:r>
              <a:rPr lang="ru-RU" dirty="0" err="1"/>
              <a:t>дегенмен</a:t>
            </a:r>
            <a:r>
              <a:rPr lang="ru-RU" dirty="0"/>
              <a:t> </a:t>
            </a:r>
            <a:r>
              <a:rPr lang="ru-RU" dirty="0" err="1"/>
              <a:t>дыбыс</a:t>
            </a:r>
            <a:r>
              <a:rPr lang="ru-RU" dirty="0"/>
              <a:t> </a:t>
            </a:r>
            <a:r>
              <a:rPr lang="ru-RU" dirty="0" err="1"/>
              <a:t>жұтқыштардың</a:t>
            </a:r>
            <a:r>
              <a:rPr lang="ru-RU" dirty="0"/>
              <a:t> </a:t>
            </a:r>
            <a:r>
              <a:rPr lang="ru-RU" dirty="0" err="1"/>
              <a:t>орнына</a:t>
            </a:r>
            <a:r>
              <a:rPr lang="ru-RU" dirty="0"/>
              <a:t> </a:t>
            </a:r>
            <a:r>
              <a:rPr lang="ru-RU" dirty="0" err="1"/>
              <a:t>беттерді</a:t>
            </a:r>
            <a:r>
              <a:rPr lang="ru-RU" dirty="0"/>
              <a:t> жабу </a:t>
            </a:r>
            <a:r>
              <a:rPr lang="ru-RU" dirty="0" err="1"/>
              <a:t>үшін</a:t>
            </a:r>
            <a:r>
              <a:rPr lang="ru-RU" dirty="0"/>
              <a:t> радио </a:t>
            </a:r>
            <a:r>
              <a:rPr lang="ru-RU" dirty="0" err="1"/>
              <a:t>сіңіргіш</a:t>
            </a:r>
            <a:r>
              <a:rPr lang="ru-RU" dirty="0"/>
              <a:t> материал (</a:t>
            </a:r>
            <a:r>
              <a:rPr lang="en-US" dirty="0"/>
              <a:t>RAM</a:t>
            </a:r>
            <a:r>
              <a:rPr lang="kk-KZ" dirty="0"/>
              <a:t> – </a:t>
            </a:r>
            <a:r>
              <a:rPr lang="en-US" dirty="0">
                <a:solidFill>
                  <a:srgbClr val="000000"/>
                </a:solidFill>
                <a:latin typeface="Linux Libertine"/>
              </a:rPr>
              <a:t>Radiation-absorbent material</a:t>
            </a:r>
            <a:r>
              <a:rPr lang="en-US" dirty="0"/>
              <a:t>) </a:t>
            </a:r>
            <a:r>
              <a:rPr lang="ru-RU" dirty="0" err="1"/>
              <a:t>қолданылады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РЖ </a:t>
            </a:r>
            <a:r>
              <a:rPr lang="ru-RU" dirty="0" err="1"/>
              <a:t>камералары</a:t>
            </a:r>
            <a:r>
              <a:rPr lang="ru-RU" dirty="0"/>
              <a:t> </a:t>
            </a:r>
            <a:r>
              <a:rPr lang="ru-RU" dirty="0" err="1"/>
              <a:t>антенналардың</a:t>
            </a:r>
            <a:r>
              <a:rPr lang="ru-RU" dirty="0"/>
              <a:t> </a:t>
            </a:r>
            <a:r>
              <a:rPr lang="ru-RU" dirty="0" err="1"/>
              <a:t>бағытталу</a:t>
            </a:r>
            <a:r>
              <a:rPr lang="ru-RU" dirty="0"/>
              <a:t> </a:t>
            </a:r>
            <a:r>
              <a:rPr lang="ru-RU" dirty="0" err="1"/>
              <a:t>диаграммаларын</a:t>
            </a:r>
            <a:r>
              <a:rPr lang="ru-RU" dirty="0"/>
              <a:t> салу, </a:t>
            </a:r>
            <a:r>
              <a:rPr lang="ru-RU" dirty="0" err="1"/>
              <a:t>электромагниттік</a:t>
            </a:r>
            <a:r>
              <a:rPr lang="ru-RU" dirty="0"/>
              <a:t> </a:t>
            </a:r>
            <a:r>
              <a:rPr lang="ru-RU" dirty="0" err="1"/>
              <a:t>үйлесімділікті</a:t>
            </a:r>
            <a:r>
              <a:rPr lang="ru-RU" dirty="0"/>
              <a:t> </a:t>
            </a:r>
            <a:r>
              <a:rPr lang="ru-RU" dirty="0" err="1"/>
              <a:t>зерттеу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b="1" dirty="0"/>
              <a:t>ЭПР</a:t>
            </a:r>
            <a:r>
              <a:rPr lang="ru-RU" dirty="0"/>
              <a:t> </a:t>
            </a:r>
            <a:r>
              <a:rPr lang="ru-RU" dirty="0" err="1"/>
              <a:t>диаграммаларын</a:t>
            </a:r>
            <a:r>
              <a:rPr lang="ru-RU" dirty="0"/>
              <a:t> салу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қолданылады</a:t>
            </a:r>
            <a:r>
              <a:rPr lang="ru-RU" dirty="0"/>
              <a:t>. </a:t>
            </a:r>
            <a:r>
              <a:rPr lang="ru-RU" dirty="0" err="1"/>
              <a:t>Өлшеулер</a:t>
            </a:r>
            <a:r>
              <a:rPr lang="ru-RU" dirty="0"/>
              <a:t>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өлшемді</a:t>
            </a:r>
            <a:r>
              <a:rPr lang="ru-RU" dirty="0"/>
              <a:t> </a:t>
            </a:r>
            <a:r>
              <a:rPr lang="ru-RU" dirty="0" err="1"/>
              <a:t>объектілерде</a:t>
            </a:r>
            <a:r>
              <a:rPr lang="ru-RU" dirty="0"/>
              <a:t>, </a:t>
            </a:r>
            <a:r>
              <a:rPr lang="ru-RU" dirty="0" err="1"/>
              <a:t>соның</a:t>
            </a:r>
            <a:r>
              <a:rPr lang="ru-RU" dirty="0"/>
              <a:t>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ұшақтарда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кішірейтілген</a:t>
            </a:r>
            <a:r>
              <a:rPr lang="ru-RU" dirty="0"/>
              <a:t> </a:t>
            </a:r>
            <a:r>
              <a:rPr lang="ru-RU" dirty="0" err="1"/>
              <a:t>үлгілерде</a:t>
            </a:r>
            <a:r>
              <a:rPr lang="ru-RU" dirty="0"/>
              <a:t> </a:t>
            </a:r>
            <a:r>
              <a:rPr lang="ru-RU" dirty="0" err="1"/>
              <a:t>жүргізілуі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38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BF45B-B73C-D1A8-0667-602EDC14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Radar cross-section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RCS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)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7E2DE9-F478-8DC1-D83A-5006E8BBE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328592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RCS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is a measure of how detectable an object is by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Radar"/>
              </a:rPr>
              <a:t>radar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A larger RCS indicates that an object is more easily detected.</a:t>
            </a:r>
          </a:p>
          <a:p>
            <a:pPr marL="0" indent="0" algn="l">
              <a:buNone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 object reflects a limited amount of radar energy back to the source. The factors that influence this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material with which the target is made;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size of the target relative to the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Wavelength"/>
              </a:rPr>
              <a:t>wavelength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of the illuminating radar signal;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absolute size of the target;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US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Angle of incidence (optics)"/>
              </a:rPr>
              <a:t>incident angle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(angle at which the radar beam hits a particular portion of the target, which depends upon the shape of the target and its orientation to the radar source);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reflected angle (angle at which the reflected beam leaves the part of the target hit; it depends upon incident angle);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polarization of the transmitted and the received radiation with respect to the orientation of the target.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90743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5 Combat Aircraft with Lowest Radar Crossection (RCS) - YouTube">
            <a:extLst>
              <a:ext uri="{FF2B5EF4-FFF2-40B4-BE49-F238E27FC236}">
                <a16:creationId xmlns:a16="http://schemas.microsoft.com/office/drawing/2014/main" id="{BD0A0BA6-14A4-4353-5E08-953EFBEB5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8" y="908150"/>
            <a:ext cx="8963025" cy="504170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590477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A51ED-9486-BF26-C33C-E72AB7925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62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Сәуле</a:t>
            </a:r>
            <a:r>
              <a:rPr lang="ru-RU" dirty="0"/>
              <a:t> </a:t>
            </a:r>
            <a:r>
              <a:rPr lang="ru-RU" dirty="0" err="1"/>
              <a:t>шығару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 </a:t>
            </a:r>
            <a:r>
              <a:rPr lang="kk-KZ" b="0" i="0" dirty="0">
                <a:solidFill>
                  <a:srgbClr val="000000"/>
                </a:solidFill>
                <a:effectLst/>
                <a:latin typeface="Linux Libertine"/>
              </a:rPr>
              <a:t>(</a:t>
            </a:r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Abraham–Lorentz force</a:t>
            </a:r>
            <a:r>
              <a:rPr lang="kk-KZ" b="0" i="0" dirty="0">
                <a:solidFill>
                  <a:srgbClr val="000000"/>
                </a:solidFill>
                <a:effectLst/>
                <a:latin typeface="Linux Libertine"/>
              </a:rPr>
              <a:t>)</a:t>
            </a:r>
            <a:b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414601-0D00-CBA8-D810-E3CAFF787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17639"/>
            <a:ext cx="8928992" cy="388356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/>
              <a:t>Антеннаға</a:t>
            </a:r>
            <a:r>
              <a:rPr lang="ru-RU" dirty="0"/>
              <a:t> </a:t>
            </a:r>
            <a:r>
              <a:rPr lang="ru-RU" dirty="0" err="1"/>
              <a:t>берілетін</a:t>
            </a:r>
            <a:r>
              <a:rPr lang="ru-RU" dirty="0"/>
              <a:t> </a:t>
            </a:r>
            <a:r>
              <a:rPr lang="ru-RU" dirty="0" err="1"/>
              <a:t>генератордың</a:t>
            </a:r>
            <a:r>
              <a:rPr lang="ru-RU" dirty="0"/>
              <a:t> </a:t>
            </a:r>
            <a:r>
              <a:rPr lang="ru-RU" dirty="0" err="1"/>
              <a:t>қуаты</a:t>
            </a:r>
            <a:r>
              <a:rPr lang="ru-RU" dirty="0"/>
              <a:t> </a:t>
            </a:r>
            <a:r>
              <a:rPr lang="ru-RU" dirty="0" err="1"/>
              <a:t>радиацияға</a:t>
            </a:r>
            <a:r>
              <a:rPr lang="ru-RU" dirty="0"/>
              <a:t> (</a:t>
            </a:r>
            <a:r>
              <a:rPr lang="ru-RU" dirty="0" err="1"/>
              <a:t>антеннадағы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қоршаған</a:t>
            </a:r>
            <a:r>
              <a:rPr lang="ru-RU" dirty="0"/>
              <a:t> </a:t>
            </a:r>
            <a:r>
              <a:rPr lang="ru-RU" dirty="0" err="1"/>
              <a:t>денелердегі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қоршаған</a:t>
            </a:r>
            <a:r>
              <a:rPr lang="ru-RU" dirty="0"/>
              <a:t> </a:t>
            </a:r>
            <a:r>
              <a:rPr lang="ru-RU" dirty="0" err="1"/>
              <a:t>ортадағы</a:t>
            </a:r>
            <a:r>
              <a:rPr lang="ru-RU" dirty="0"/>
              <a:t> </a:t>
            </a:r>
            <a:r>
              <a:rPr lang="ru-RU" dirty="0" err="1"/>
              <a:t>жоғалтулар</a:t>
            </a:r>
            <a:r>
              <a:rPr lang="ru-RU" dirty="0"/>
              <a:t>),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жақын</a:t>
            </a:r>
            <a:r>
              <a:rPr lang="ru-RU" dirty="0"/>
              <a:t> </a:t>
            </a:r>
            <a:r>
              <a:rPr lang="ru-RU" dirty="0" err="1"/>
              <a:t>аймақта</a:t>
            </a:r>
            <a:r>
              <a:rPr lang="ru-RU" dirty="0"/>
              <a:t> </a:t>
            </a:r>
            <a:r>
              <a:rPr lang="ru-RU" dirty="0" err="1"/>
              <a:t>реактивті</a:t>
            </a:r>
            <a:r>
              <a:rPr lang="ru-RU" dirty="0"/>
              <a:t> </a:t>
            </a:r>
            <a:r>
              <a:rPr lang="ru-RU" dirty="0" err="1"/>
              <a:t>өрістерді</a:t>
            </a:r>
            <a:r>
              <a:rPr lang="ru-RU" dirty="0"/>
              <a:t> </a:t>
            </a:r>
            <a:r>
              <a:rPr lang="ru-RU" dirty="0" err="1"/>
              <a:t>құруға</a:t>
            </a:r>
            <a:r>
              <a:rPr lang="ru-RU" dirty="0"/>
              <a:t> </a:t>
            </a:r>
            <a:r>
              <a:rPr lang="ru-RU" dirty="0" err="1"/>
              <a:t>жұмсалады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РА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қуатын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антеннадағы</a:t>
            </a:r>
            <a:r>
              <a:rPr lang="ru-RU" dirty="0"/>
              <a:t> </a:t>
            </a:r>
            <a:r>
              <a:rPr lang="ru-RU" dirty="0" err="1"/>
              <a:t>жылуды</a:t>
            </a:r>
            <a:r>
              <a:rPr lang="ru-RU" dirty="0"/>
              <a:t> </a:t>
            </a:r>
            <a:r>
              <a:rPr lang="ru-RU" dirty="0" err="1"/>
              <a:t>жоғалту</a:t>
            </a:r>
            <a:r>
              <a:rPr lang="ru-RU" dirty="0"/>
              <a:t> </a:t>
            </a:r>
            <a:r>
              <a:rPr lang="ru-RU" dirty="0" err="1"/>
              <a:t>қуатын</a:t>
            </a:r>
            <a:r>
              <a:rPr lang="ru-RU" dirty="0"/>
              <a:t> </a:t>
            </a:r>
            <a:r>
              <a:rPr lang="ru-RU" dirty="0" err="1"/>
              <a:t>сипаттайды</a:t>
            </a:r>
            <a:r>
              <a:rPr lang="ru-RU" dirty="0"/>
              <a:t>:</a:t>
            </a:r>
            <a:endParaRPr lang="ru-KZ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466BA0-8ECE-3B76-AADB-2B1A529AD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5157191"/>
            <a:ext cx="4392488" cy="13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02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AEA10DC-3AC0-D124-7D5F-B82CE1621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 -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қуатына</a:t>
            </a:r>
            <a:r>
              <a:rPr lang="ru-RU" dirty="0"/>
              <a:t> </a:t>
            </a:r>
            <a:r>
              <a:rPr lang="ru-RU" dirty="0" err="1"/>
              <a:t>тең</a:t>
            </a:r>
            <a:r>
              <a:rPr lang="ru-RU" dirty="0"/>
              <a:t>         </a:t>
            </a:r>
            <a:r>
              <a:rPr lang="ru-RU" dirty="0" err="1"/>
              <a:t>қуат</a:t>
            </a:r>
            <a:r>
              <a:rPr lang="ru-RU" dirty="0"/>
              <a:t> </a:t>
            </a:r>
            <a:r>
              <a:rPr lang="ru-RU" dirty="0" err="1"/>
              <a:t>шығарылатын</a:t>
            </a:r>
            <a:r>
              <a:rPr lang="ru-RU" dirty="0"/>
              <a:t> </a:t>
            </a:r>
            <a:r>
              <a:rPr lang="ru-RU" dirty="0" err="1"/>
              <a:t>кейбір</a:t>
            </a:r>
            <a:r>
              <a:rPr lang="ru-RU" dirty="0"/>
              <a:t> </a:t>
            </a:r>
            <a:r>
              <a:rPr lang="ru-RU" dirty="0" err="1"/>
              <a:t>ойдан</a:t>
            </a:r>
            <a:r>
              <a:rPr lang="ru-RU" dirty="0"/>
              <a:t> </a:t>
            </a:r>
            <a:r>
              <a:rPr lang="ru-RU" dirty="0" err="1"/>
              <a:t>шығарылған</a:t>
            </a:r>
            <a:r>
              <a:rPr lang="ru-RU" dirty="0"/>
              <a:t> </a:t>
            </a:r>
            <a:r>
              <a:rPr lang="ru-RU" dirty="0" err="1"/>
              <a:t>белсенді</a:t>
            </a:r>
            <a:r>
              <a:rPr lang="ru-RU" dirty="0"/>
              <a:t> </a:t>
            </a:r>
            <a:r>
              <a:rPr lang="ru-RU" dirty="0" err="1"/>
              <a:t>кедергі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5DE7C9-B6E2-397E-AD9A-2B3F2D82B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844824"/>
            <a:ext cx="3290094" cy="19231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E1D180-846A-0EAE-99B0-024A36B29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2" t="34858" r="70783" b="21408"/>
          <a:stretch/>
        </p:blipFill>
        <p:spPr>
          <a:xfrm>
            <a:off x="2555776" y="764704"/>
            <a:ext cx="504056" cy="504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EED46F-3D4F-FD90-14BA-787EDD8233C5}"/>
              </a:ext>
            </a:extLst>
          </p:cNvPr>
          <p:cNvSpPr txBox="1"/>
          <p:nvPr/>
        </p:nvSpPr>
        <p:spPr>
          <a:xfrm>
            <a:off x="269776" y="3975938"/>
            <a:ext cx="87667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sz="3200" dirty="0" err="1"/>
              <a:t>Сәулелену</a:t>
            </a:r>
            <a:r>
              <a:rPr lang="ru-KZ" sz="3200" dirty="0"/>
              <a:t> </a:t>
            </a:r>
            <a:r>
              <a:rPr lang="ru-KZ" sz="3200" dirty="0" err="1"/>
              <a:t>кедергісі</a:t>
            </a:r>
            <a:r>
              <a:rPr lang="ru-KZ" sz="3200" dirty="0"/>
              <a:t> </a:t>
            </a:r>
            <a:r>
              <a:rPr lang="ru-KZ" sz="3200" dirty="0" err="1"/>
              <a:t>таратқыш</a:t>
            </a:r>
            <a:r>
              <a:rPr lang="ru-KZ" sz="3200" dirty="0"/>
              <a:t> </a:t>
            </a:r>
            <a:r>
              <a:rPr lang="ru-KZ" sz="3200" dirty="0" err="1"/>
              <a:t>антеннаның</a:t>
            </a:r>
            <a:r>
              <a:rPr lang="ru-KZ" sz="3200" dirty="0"/>
              <a:t> </a:t>
            </a:r>
            <a:r>
              <a:rPr lang="ru-KZ" sz="3200" dirty="0" err="1"/>
              <a:t>сәулелену</a:t>
            </a:r>
            <a:r>
              <a:rPr lang="ru-KZ" sz="3200" dirty="0"/>
              <a:t> </a:t>
            </a:r>
            <a:r>
              <a:rPr lang="ru-KZ" sz="3200" dirty="0" err="1"/>
              <a:t>қасиеттерін</a:t>
            </a:r>
            <a:r>
              <a:rPr lang="ru-KZ" sz="3200" dirty="0"/>
              <a:t> </a:t>
            </a:r>
            <a:r>
              <a:rPr lang="ru-KZ" sz="3200" dirty="0" err="1"/>
              <a:t>сипаттайды</a:t>
            </a:r>
            <a:r>
              <a:rPr lang="ru-KZ" sz="3200" dirty="0"/>
              <a:t>.</a:t>
            </a:r>
          </a:p>
          <a:p>
            <a:pPr algn="just"/>
            <a:endParaRPr lang="ru-KZ" sz="3200" dirty="0"/>
          </a:p>
          <a:p>
            <a:pPr algn="just"/>
            <a:r>
              <a:rPr lang="ru-KZ" sz="3200" dirty="0"/>
              <a:t>X</a:t>
            </a:r>
            <a:r>
              <a:rPr lang="kk-KZ" dirty="0"/>
              <a:t>А</a:t>
            </a:r>
            <a:r>
              <a:rPr lang="ru-KZ" sz="3200" dirty="0"/>
              <a:t> </a:t>
            </a:r>
            <a:r>
              <a:rPr lang="ru-KZ" sz="3200" dirty="0" err="1"/>
              <a:t>мәні</a:t>
            </a:r>
            <a:r>
              <a:rPr lang="ru-KZ" sz="3200" dirty="0"/>
              <a:t> </a:t>
            </a:r>
            <a:r>
              <a:rPr lang="ru-KZ" sz="3200" dirty="0" err="1"/>
              <a:t>сәулеленбейтін</a:t>
            </a:r>
            <a:r>
              <a:rPr lang="ru-KZ" sz="3200" dirty="0"/>
              <a:t> </a:t>
            </a:r>
            <a:r>
              <a:rPr lang="ru-KZ" sz="3200" dirty="0" err="1"/>
              <a:t>жақын</a:t>
            </a:r>
            <a:r>
              <a:rPr lang="ru-KZ" sz="3200" dirty="0"/>
              <a:t> </a:t>
            </a:r>
            <a:r>
              <a:rPr lang="ru-KZ" sz="3200" dirty="0" err="1"/>
              <a:t>аймақтағы</a:t>
            </a:r>
            <a:r>
              <a:rPr lang="ru-KZ" sz="3200" dirty="0"/>
              <a:t> </a:t>
            </a:r>
            <a:r>
              <a:rPr lang="ru-KZ" sz="3200" dirty="0" err="1"/>
              <a:t>реактивті</a:t>
            </a:r>
            <a:r>
              <a:rPr lang="ru-KZ" sz="3200" dirty="0"/>
              <a:t> </a:t>
            </a:r>
            <a:r>
              <a:rPr lang="ru-KZ" sz="3200" dirty="0" err="1"/>
              <a:t>қуатты</a:t>
            </a:r>
            <a:r>
              <a:rPr lang="ru-KZ" sz="3200" dirty="0"/>
              <a:t> </a:t>
            </a:r>
            <a:r>
              <a:rPr lang="ru-KZ" sz="3200" dirty="0" err="1"/>
              <a:t>сипаттайды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2219677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556BE6-4750-75F6-0849-B82F32427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4525963"/>
          </a:xfrm>
        </p:spPr>
        <p:txBody>
          <a:bodyPr/>
          <a:lstStyle/>
          <a:p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 де, </a:t>
            </a:r>
            <a:r>
              <a:rPr lang="ru-RU" dirty="0" err="1"/>
              <a:t>реактивтілігі</a:t>
            </a:r>
            <a:r>
              <a:rPr lang="ru-RU" dirty="0"/>
              <a:t> де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түріне</a:t>
            </a:r>
            <a:r>
              <a:rPr lang="ru-RU" dirty="0"/>
              <a:t>, </a:t>
            </a:r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конструкциясына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толқын</a:t>
            </a:r>
            <a:r>
              <a:rPr lang="ru-RU" dirty="0"/>
              <a:t> </a:t>
            </a:r>
            <a:r>
              <a:rPr lang="ru-RU" dirty="0" err="1"/>
              <a:t>ұзындығына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 </a:t>
            </a:r>
            <a:r>
              <a:rPr lang="ru-RU" dirty="0" err="1"/>
              <a:t>Жоғалту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 антенна </a:t>
            </a:r>
            <a:r>
              <a:rPr lang="ru-RU" dirty="0" err="1"/>
              <a:t>жасалған</a:t>
            </a:r>
            <a:r>
              <a:rPr lang="ru-RU" dirty="0"/>
              <a:t> </a:t>
            </a:r>
            <a:r>
              <a:rPr lang="ru-RU" dirty="0" err="1"/>
              <a:t>металдың</a:t>
            </a:r>
            <a:r>
              <a:rPr lang="ru-RU" dirty="0"/>
              <a:t> </a:t>
            </a:r>
            <a:r>
              <a:rPr lang="ru-RU" dirty="0" err="1"/>
              <a:t>өткізгіштік</a:t>
            </a:r>
            <a:r>
              <a:rPr lang="ru-RU" dirty="0"/>
              <a:t> </a:t>
            </a:r>
            <a:r>
              <a:rPr lang="ru-RU" dirty="0" err="1"/>
              <a:t>қасиеттеріне</a:t>
            </a:r>
            <a:r>
              <a:rPr lang="ru-RU" dirty="0"/>
              <a:t>, </a:t>
            </a:r>
            <a:r>
              <a:rPr lang="ru-RU" dirty="0" err="1"/>
              <a:t>оқшаулағыштардың</a:t>
            </a:r>
            <a:r>
              <a:rPr lang="ru-RU" dirty="0"/>
              <a:t> </a:t>
            </a:r>
            <a:r>
              <a:rPr lang="ru-RU" dirty="0" err="1"/>
              <a:t>сапасына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антеннаны</a:t>
            </a:r>
            <a:r>
              <a:rPr lang="ru-RU" dirty="0"/>
              <a:t> </a:t>
            </a:r>
            <a:r>
              <a:rPr lang="ru-RU" dirty="0" err="1"/>
              <a:t>қоршап</a:t>
            </a:r>
            <a:r>
              <a:rPr lang="ru-RU" dirty="0"/>
              <a:t> </a:t>
            </a:r>
            <a:r>
              <a:rPr lang="ru-RU" dirty="0" err="1"/>
              <a:t>тұрған</a:t>
            </a:r>
            <a:r>
              <a:rPr lang="ru-RU" dirty="0"/>
              <a:t> </a:t>
            </a:r>
            <a:r>
              <a:rPr lang="ru-RU" dirty="0" err="1"/>
              <a:t>денелерге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қоршаған</a:t>
            </a:r>
            <a:r>
              <a:rPr lang="ru-RU" dirty="0"/>
              <a:t> </a:t>
            </a:r>
            <a:r>
              <a:rPr lang="ru-RU" dirty="0" err="1"/>
              <a:t>ортаға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246476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1C7C8-E6E6-0FB3-C430-B01DEAE3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сәуле</a:t>
            </a:r>
            <a:r>
              <a:rPr lang="ru-RU" dirty="0"/>
              <a:t> </a:t>
            </a:r>
            <a:r>
              <a:rPr lang="ru-RU" dirty="0" err="1"/>
              <a:t>шығару</a:t>
            </a:r>
            <a:r>
              <a:rPr lang="ru-RU" dirty="0"/>
              <a:t> </a:t>
            </a:r>
            <a:r>
              <a:rPr lang="ru-RU" dirty="0" err="1"/>
              <a:t>қуаты</a:t>
            </a:r>
            <a:endParaRPr lang="ru-K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E86F2-996B-6162-27D8-7E2892681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560733"/>
            <a:ext cx="4038600" cy="260489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42B9619-3EFC-02C9-6F8A-5B08D1638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сәуле</a:t>
            </a:r>
            <a:r>
              <a:rPr lang="ru-RU" dirty="0"/>
              <a:t> </a:t>
            </a:r>
            <a:r>
              <a:rPr lang="ru-RU" dirty="0" err="1"/>
              <a:t>шығару</a:t>
            </a:r>
            <a:r>
              <a:rPr lang="ru-RU" dirty="0"/>
              <a:t> </a:t>
            </a:r>
            <a:r>
              <a:rPr lang="ru-RU" dirty="0" err="1"/>
              <a:t>қуаты</a:t>
            </a:r>
            <a:r>
              <a:rPr lang="ru-RU" dirty="0"/>
              <a:t>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антеннаға</a:t>
            </a:r>
            <a:r>
              <a:rPr lang="ru-RU" dirty="0"/>
              <a:t> </a:t>
            </a:r>
            <a:r>
              <a:rPr lang="ru-RU" dirty="0" err="1"/>
              <a:t>генератордан</a:t>
            </a:r>
            <a:r>
              <a:rPr lang="ru-RU" dirty="0"/>
              <a:t> </a:t>
            </a:r>
            <a:r>
              <a:rPr lang="ru-RU" dirty="0" err="1"/>
              <a:t>берілетін</a:t>
            </a:r>
            <a:r>
              <a:rPr lang="ru-RU" dirty="0"/>
              <a:t>, антенна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радиотолқындарға</a:t>
            </a:r>
            <a:r>
              <a:rPr lang="ru-RU" dirty="0"/>
              <a:t> </a:t>
            </a:r>
            <a:r>
              <a:rPr lang="ru-RU" dirty="0" err="1"/>
              <a:t>айналатын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алыс</a:t>
            </a:r>
            <a:r>
              <a:rPr lang="ru-RU" dirty="0"/>
              <a:t> </a:t>
            </a:r>
            <a:r>
              <a:rPr lang="ru-RU" dirty="0" err="1"/>
              <a:t>аймаққа</a:t>
            </a:r>
            <a:r>
              <a:rPr lang="ru-RU" dirty="0"/>
              <a:t> </a:t>
            </a:r>
            <a:r>
              <a:rPr lang="ru-RU" dirty="0" err="1"/>
              <a:t>жететін</a:t>
            </a:r>
            <a:r>
              <a:rPr lang="ru-RU" dirty="0"/>
              <a:t> </a:t>
            </a:r>
            <a:r>
              <a:rPr lang="ru-RU" dirty="0" err="1"/>
              <a:t>қуат</a:t>
            </a:r>
            <a:r>
              <a:rPr lang="ru-RU" dirty="0"/>
              <a:t> </a:t>
            </a:r>
            <a:r>
              <a:rPr lang="ru-RU" dirty="0" err="1"/>
              <a:t>бөлігі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</a:t>
            </a:r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57637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F809B-45A3-0096-F047-1ABDADCD1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CBE095-0E02-7F77-B100-FBF8E5ED4C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KZ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2653E4D-958B-9AB4-B2AE-CD554A3FD3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52672" y="2204864"/>
            <a:ext cx="7191060" cy="1042182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797268-D274-38E7-3611-7FDBF020B2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2"/>
          <a:stretch/>
        </p:blipFill>
        <p:spPr>
          <a:xfrm>
            <a:off x="1202991" y="384512"/>
            <a:ext cx="6602085" cy="9232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C790F1-051B-1C6D-F6E4-B049B3133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182" y="3699998"/>
            <a:ext cx="6601886" cy="19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2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394719"/>
            <a:ext cx="9030870" cy="3662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/>
              <a:t>Энергетикалы</a:t>
            </a:r>
            <a:r>
              <a:rPr lang="kk-KZ" sz="3200" dirty="0"/>
              <a:t>қ параметрлер:</a:t>
            </a:r>
          </a:p>
          <a:p>
            <a:pPr marL="742950" indent="-742950">
              <a:buAutoNum type="arabicPeriod"/>
            </a:pPr>
            <a:r>
              <a:rPr lang="ru-RU" sz="2800" i="1" dirty="0"/>
              <a:t>Р</a:t>
            </a:r>
            <a:r>
              <a:rPr lang="el-GR" sz="2000" dirty="0"/>
              <a:t>Σ</a:t>
            </a:r>
            <a:r>
              <a:rPr lang="kk-KZ" sz="3200" dirty="0"/>
              <a:t> – </a:t>
            </a:r>
            <a:r>
              <a:rPr lang="kk-KZ" sz="2800" dirty="0"/>
              <a:t>(электромагниттік толқын, сәуле)шығару қуаты;</a:t>
            </a:r>
          </a:p>
          <a:p>
            <a:pPr marL="742950" indent="-742950">
              <a:buFontTx/>
              <a:buAutoNum type="arabicPeriod"/>
            </a:pPr>
            <a:r>
              <a:rPr lang="en-US" sz="2800" i="1" dirty="0"/>
              <a:t>R</a:t>
            </a:r>
            <a:r>
              <a:rPr lang="el-GR" sz="2000" dirty="0"/>
              <a:t>Σ</a:t>
            </a:r>
            <a:r>
              <a:rPr lang="kk-KZ" sz="2000" dirty="0"/>
              <a:t> </a:t>
            </a:r>
            <a:r>
              <a:rPr lang="kk-KZ" sz="2800" dirty="0"/>
              <a:t>– </a:t>
            </a:r>
            <a:r>
              <a:rPr lang="kk-KZ" sz="2700" dirty="0"/>
              <a:t>(электромагниттік толқын, сәуле)шығару кедергісі;</a:t>
            </a:r>
          </a:p>
          <a:p>
            <a:pPr marL="742950" indent="-742950">
              <a:buFontTx/>
              <a:buAutoNum type="arabicPeriod"/>
            </a:pPr>
            <a:r>
              <a:rPr lang="el-GR" sz="2800" i="1" dirty="0"/>
              <a:t>η</a:t>
            </a:r>
            <a:r>
              <a:rPr lang="kk-KZ" sz="2800" dirty="0"/>
              <a:t> – ПӘК;</a:t>
            </a:r>
            <a:endParaRPr lang="kk-KZ" sz="2800" i="1" dirty="0"/>
          </a:p>
          <a:p>
            <a:pPr marL="742950" indent="-742950">
              <a:buAutoNum type="arabicPeriod"/>
            </a:pPr>
            <a:r>
              <a:rPr lang="en-US" sz="2800" i="1" dirty="0"/>
              <a:t>Z</a:t>
            </a:r>
            <a:r>
              <a:rPr lang="kk-KZ" sz="2800" dirty="0"/>
              <a:t> – Антеннаның кіріс кедергісі</a:t>
            </a:r>
            <a:r>
              <a:rPr lang="en-US" sz="2800" dirty="0"/>
              <a:t>;</a:t>
            </a:r>
            <a:endParaRPr lang="kk-KZ" sz="2800" dirty="0"/>
          </a:p>
          <a:p>
            <a:pPr marL="742950" indent="-742950">
              <a:buAutoNum type="arabicPeriod"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kk-KZ" sz="2800" dirty="0"/>
              <a:t> – Әрекеттік ұзындық</a:t>
            </a:r>
            <a:r>
              <a:rPr lang="en-US" sz="2800" dirty="0"/>
              <a:t>;</a:t>
            </a:r>
            <a:endParaRPr lang="kk-KZ" sz="2800" dirty="0"/>
          </a:p>
          <a:p>
            <a:pPr marL="742950" indent="-742950">
              <a:buAutoNum type="arabicPeriod"/>
            </a:pPr>
            <a:r>
              <a:rPr lang="en-US" sz="2800" i="1" dirty="0"/>
              <a:t>A</a:t>
            </a:r>
            <a:r>
              <a:rPr lang="kk-KZ" sz="2800" dirty="0"/>
              <a:t> – </a:t>
            </a:r>
            <a:r>
              <a:rPr lang="ru-RU" sz="2800" dirty="0"/>
              <a:t>Апертура (Эффективная площадь </a:t>
            </a:r>
            <a:r>
              <a:rPr lang="ru-RU" sz="2800" dirty="0" err="1"/>
              <a:t>раскрыва</a:t>
            </a:r>
            <a:r>
              <a:rPr lang="ru-RU" sz="2800" dirty="0"/>
              <a:t>)</a:t>
            </a:r>
            <a:r>
              <a:rPr lang="en-US" sz="2800" dirty="0"/>
              <a:t>;</a:t>
            </a:r>
          </a:p>
          <a:p>
            <a:endParaRPr lang="kk-KZ" sz="2800" dirty="0"/>
          </a:p>
        </p:txBody>
      </p:sp>
    </p:spTree>
    <p:extLst>
      <p:ext uri="{BB962C8B-B14F-4D97-AF65-F5344CB8AC3E}">
        <p14:creationId xmlns:p14="http://schemas.microsoft.com/office/powerpoint/2010/main" val="419705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7707786-7063-BE55-E4E7-A5ECE728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767335"/>
            <a:ext cx="4834880" cy="1162050"/>
          </a:xfrm>
        </p:spPr>
        <p:txBody>
          <a:bodyPr>
            <a:noAutofit/>
          </a:bodyPr>
          <a:lstStyle/>
          <a:p>
            <a:r>
              <a:rPr lang="ru-RU" sz="3200" dirty="0" err="1"/>
              <a:t>Сфералық</a:t>
            </a:r>
            <a:r>
              <a:rPr lang="ru-RU" sz="3200" dirty="0"/>
              <a:t> </a:t>
            </a:r>
            <a:r>
              <a:rPr lang="ru-RU" sz="3200" dirty="0" err="1"/>
              <a:t>беттегі</a:t>
            </a:r>
            <a:r>
              <a:rPr lang="ru-RU" sz="3200" dirty="0"/>
              <a:t> </a:t>
            </a:r>
            <a:r>
              <a:rPr lang="en-US" sz="3200" dirty="0"/>
              <a:t>ds </a:t>
            </a:r>
            <a:r>
              <a:rPr lang="ru-RU" sz="3200" dirty="0" err="1"/>
              <a:t>элементі</a:t>
            </a:r>
            <a:r>
              <a:rPr lang="kk-KZ" sz="3200" dirty="0"/>
              <a:t>нің </a:t>
            </a:r>
            <a:r>
              <a:rPr lang="ru-RU" sz="3200" dirty="0" err="1"/>
              <a:t>ауданы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2A0E7-4FA4-AC41-A6FB-01B7A992D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59" t="11620"/>
          <a:stretch/>
        </p:blipFill>
        <p:spPr>
          <a:xfrm>
            <a:off x="4427984" y="116632"/>
            <a:ext cx="4572000" cy="3625507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AD302E-F22E-9D43-D171-A54834DAB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06" y="1841193"/>
            <a:ext cx="4032448" cy="106239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E3E69C-F452-78A5-FDA8-42795F675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89518"/>
            <a:ext cx="9144000" cy="201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05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083FA80-8D95-A824-B925-101812DD4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73050"/>
            <a:ext cx="8856984" cy="5853113"/>
          </a:xfrm>
        </p:spPr>
        <p:txBody>
          <a:bodyPr>
            <a:normAutofit/>
          </a:bodyPr>
          <a:lstStyle/>
          <a:p>
            <a:r>
              <a:rPr lang="ru-RU" dirty="0" err="1"/>
              <a:t>Сонымен</a:t>
            </a:r>
            <a:r>
              <a:rPr lang="ru-RU" dirty="0"/>
              <a:t>,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қуатын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берілген</a:t>
            </a:r>
            <a:r>
              <a:rPr lang="ru-RU" dirty="0"/>
              <a:t> </a:t>
            </a:r>
            <a:r>
              <a:rPr lang="en-US" dirty="0"/>
              <a:t>r </a:t>
            </a:r>
            <a:r>
              <a:rPr lang="ru-RU" dirty="0" err="1"/>
              <a:t>қашықтықтағы</a:t>
            </a:r>
            <a:r>
              <a:rPr lang="ru-RU" dirty="0"/>
              <a:t> </a:t>
            </a:r>
            <a:r>
              <a:rPr lang="ru-RU" dirty="0" err="1"/>
              <a:t>максималды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бағытында</a:t>
            </a:r>
            <a:r>
              <a:rPr lang="ru-RU" dirty="0"/>
              <a:t> </a:t>
            </a:r>
            <a:r>
              <a:rPr lang="ru-RU" dirty="0" err="1"/>
              <a:t>қуат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өріс</a:t>
            </a:r>
            <a:r>
              <a:rPr lang="ru-RU" dirty="0"/>
              <a:t> </a:t>
            </a:r>
            <a:r>
              <a:rPr lang="ru-RU" dirty="0" err="1"/>
              <a:t>кернеулігі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нормаланған</a:t>
            </a:r>
            <a:r>
              <a:rPr lang="ru-RU" dirty="0"/>
              <a:t> БД </a:t>
            </a:r>
            <a:r>
              <a:rPr lang="ru-RU" dirty="0" err="1"/>
              <a:t>білу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қуаты</a:t>
            </a:r>
            <a:r>
              <a:rPr lang="ru-RU" dirty="0"/>
              <a:t> </a:t>
            </a:r>
            <a:r>
              <a:rPr lang="ru-RU" dirty="0" err="1"/>
              <a:t>генератордың</a:t>
            </a:r>
            <a:r>
              <a:rPr lang="ru-RU" dirty="0"/>
              <a:t> </a:t>
            </a:r>
            <a:r>
              <a:rPr lang="ru-RU" dirty="0" err="1"/>
              <a:t>қуатына</a:t>
            </a:r>
            <a:r>
              <a:rPr lang="ru-RU" dirty="0"/>
              <a:t>, </a:t>
            </a:r>
            <a:r>
              <a:rPr lang="ru-RU" dirty="0" err="1"/>
              <a:t>сәйкестендіру</a:t>
            </a:r>
            <a:r>
              <a:rPr lang="ru-RU" dirty="0"/>
              <a:t> </a:t>
            </a:r>
            <a:r>
              <a:rPr lang="ru-RU" dirty="0" err="1"/>
              <a:t>шарттарына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</a:t>
            </a:r>
            <a:r>
              <a:rPr lang="ru-RU" dirty="0" err="1"/>
              <a:t>қатар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сәуле</a:t>
            </a:r>
            <a:r>
              <a:rPr lang="ru-RU" dirty="0"/>
              <a:t> </a:t>
            </a:r>
            <a:r>
              <a:rPr lang="ru-RU" dirty="0" err="1"/>
              <a:t>шығару</a:t>
            </a:r>
            <a:r>
              <a:rPr lang="ru-RU" dirty="0"/>
              <a:t> </a:t>
            </a:r>
            <a:r>
              <a:rPr lang="ru-RU" dirty="0" err="1"/>
              <a:t>қабілетіне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.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қабілет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түріне</a:t>
            </a:r>
            <a:r>
              <a:rPr lang="ru-RU" dirty="0"/>
              <a:t>, дизайн </a:t>
            </a:r>
            <a:r>
              <a:rPr lang="ru-RU" dirty="0" err="1"/>
              <a:t>ерекшеліктеріне</a:t>
            </a:r>
            <a:r>
              <a:rPr lang="ru-RU" dirty="0"/>
              <a:t>, </a:t>
            </a:r>
            <a:r>
              <a:rPr lang="ru-RU" dirty="0" err="1"/>
              <a:t>толқын</a:t>
            </a:r>
            <a:r>
              <a:rPr lang="ru-RU" dirty="0"/>
              <a:t> </a:t>
            </a:r>
            <a:r>
              <a:rPr lang="ru-RU" dirty="0" err="1"/>
              <a:t>ұзындығына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өлшемдеріне</a:t>
            </a:r>
            <a:r>
              <a:rPr lang="ru-RU" dirty="0"/>
              <a:t> де </a:t>
            </a:r>
            <a:r>
              <a:rPr lang="ru-RU" dirty="0" err="1"/>
              <a:t>байланысты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250692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59B31-54AB-F31E-E4C9-6FEB3D7E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283742"/>
          </a:xfrm>
        </p:spPr>
        <p:txBody>
          <a:bodyPr>
            <a:noAutofit/>
          </a:bodyPr>
          <a:lstStyle/>
          <a:p>
            <a:r>
              <a:rPr lang="ru-RU" sz="2800" dirty="0"/>
              <a:t>Антенна, </a:t>
            </a:r>
            <a:r>
              <a:rPr lang="ru-RU" sz="2800" dirty="0" err="1"/>
              <a:t>кез</a:t>
            </a:r>
            <a:r>
              <a:rPr lang="ru-RU" sz="2800" dirty="0"/>
              <a:t> </a:t>
            </a:r>
            <a:r>
              <a:rPr lang="ru-RU" sz="2800" dirty="0" err="1"/>
              <a:t>келген</a:t>
            </a:r>
            <a:r>
              <a:rPr lang="ru-RU" sz="2800" dirty="0"/>
              <a:t> энергия </a:t>
            </a:r>
            <a:r>
              <a:rPr lang="ru-RU" sz="2800" dirty="0" err="1"/>
              <a:t>түрлендіргіші</a:t>
            </a:r>
            <a:r>
              <a:rPr lang="ru-RU" sz="2800" dirty="0"/>
              <a:t> </a:t>
            </a:r>
            <a:r>
              <a:rPr lang="ru-RU" sz="2800" dirty="0" err="1"/>
              <a:t>сияқты</a:t>
            </a:r>
            <a:r>
              <a:rPr lang="ru-RU" sz="2800" dirty="0"/>
              <a:t>, </a:t>
            </a:r>
            <a:r>
              <a:rPr lang="ru-RU" sz="2800" dirty="0" err="1"/>
              <a:t>пайдалы</a:t>
            </a:r>
            <a:r>
              <a:rPr lang="ru-RU" sz="2800" dirty="0"/>
              <a:t> </a:t>
            </a:r>
            <a:r>
              <a:rPr lang="ru-RU" sz="2800" dirty="0" err="1"/>
              <a:t>әсер</a:t>
            </a:r>
            <a:r>
              <a:rPr lang="ru-RU" sz="2800" dirty="0"/>
              <a:t> </a:t>
            </a:r>
            <a:r>
              <a:rPr lang="ru-RU" sz="2800" dirty="0" err="1"/>
              <a:t>коэффициентімен</a:t>
            </a:r>
            <a:r>
              <a:rPr lang="ru-RU" sz="2800" dirty="0"/>
              <a:t> (</a:t>
            </a:r>
            <a:r>
              <a:rPr lang="kk-KZ" sz="2800" dirty="0"/>
              <a:t>ПӘК</a:t>
            </a:r>
            <a:r>
              <a:rPr lang="en-US" sz="2800" dirty="0"/>
              <a:t>) </a:t>
            </a:r>
            <a:r>
              <a:rPr lang="ru-RU" sz="2800" dirty="0" err="1"/>
              <a:t>сипатталады</a:t>
            </a:r>
            <a:r>
              <a:rPr lang="ru-RU" sz="2800" dirty="0"/>
              <a:t>.</a:t>
            </a:r>
            <a:endParaRPr lang="ru-KZ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1F925-F48E-6862-4DBF-652EDAB83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ru-RU" dirty="0"/>
              <a:t>ПӘК –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қуатының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таратқыштан</a:t>
            </a:r>
            <a:r>
              <a:rPr lang="ru-RU" dirty="0"/>
              <a:t> </a:t>
            </a:r>
            <a:r>
              <a:rPr lang="ru-RU" dirty="0" err="1"/>
              <a:t>қабылдаған</a:t>
            </a:r>
            <a:r>
              <a:rPr lang="ru-RU" dirty="0"/>
              <a:t>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активті</a:t>
            </a:r>
            <a:r>
              <a:rPr lang="ru-RU" dirty="0"/>
              <a:t> </a:t>
            </a:r>
            <a:r>
              <a:rPr lang="ru-RU" dirty="0" err="1"/>
              <a:t>қуат</a:t>
            </a:r>
            <a:r>
              <a:rPr lang="ru-RU" dirty="0"/>
              <a:t> </a:t>
            </a:r>
            <a:r>
              <a:rPr lang="ru-RU" dirty="0" err="1"/>
              <a:t>қатынасына</a:t>
            </a:r>
            <a:r>
              <a:rPr lang="ru-RU" dirty="0"/>
              <a:t> </a:t>
            </a:r>
            <a:r>
              <a:rPr lang="ru-RU" dirty="0" err="1"/>
              <a:t>тең</a:t>
            </a:r>
            <a:r>
              <a:rPr lang="ru-RU" dirty="0"/>
              <a:t> </a:t>
            </a:r>
            <a:r>
              <a:rPr lang="ru-RU" dirty="0" err="1"/>
              <a:t>шама</a:t>
            </a:r>
            <a:r>
              <a:rPr lang="ru-RU" dirty="0"/>
              <a:t>:</a:t>
            </a:r>
            <a:endParaRPr lang="ru-KZ" dirty="0"/>
          </a:p>
          <a:p>
            <a:pPr marL="0" indent="0">
              <a:buNone/>
            </a:pPr>
            <a:endParaRPr lang="ru-KZ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AC7773-F646-CD25-A651-00F492EE0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193405"/>
            <a:ext cx="6581531" cy="1296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DCF718-0C62-8BCA-A271-BE06A64081DF}"/>
              </a:ext>
            </a:extLst>
          </p:cNvPr>
          <p:cNvSpPr txBox="1"/>
          <p:nvPr/>
        </p:nvSpPr>
        <p:spPr>
          <a:xfrm>
            <a:off x="107504" y="4701043"/>
            <a:ext cx="89289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400" dirty="0" err="1"/>
              <a:t>Бұдан</a:t>
            </a:r>
            <a:r>
              <a:rPr lang="ru-KZ" sz="2400" dirty="0"/>
              <a:t> </a:t>
            </a:r>
            <a:r>
              <a:rPr lang="ru-KZ" sz="2400" dirty="0" err="1"/>
              <a:t>шығатыны</a:t>
            </a:r>
            <a:r>
              <a:rPr lang="ru-KZ" sz="2400" dirty="0"/>
              <a:t>, </a:t>
            </a:r>
            <a:r>
              <a:rPr lang="ru-KZ" sz="2400" dirty="0" err="1"/>
              <a:t>антеннаның</a:t>
            </a:r>
            <a:r>
              <a:rPr lang="ru-KZ" sz="2400" dirty="0"/>
              <a:t> </a:t>
            </a:r>
            <a:r>
              <a:rPr lang="ru-KZ" sz="2400" dirty="0" err="1"/>
              <a:t>тиімділігін</a:t>
            </a:r>
            <a:r>
              <a:rPr lang="ru-KZ" sz="2400" dirty="0"/>
              <a:t> </a:t>
            </a:r>
            <a:r>
              <a:rPr lang="ru-KZ" sz="2400" dirty="0" err="1"/>
              <a:t>арттыру</a:t>
            </a:r>
            <a:r>
              <a:rPr lang="ru-KZ" sz="2400" dirty="0"/>
              <a:t> </a:t>
            </a:r>
            <a:r>
              <a:rPr lang="ru-KZ" sz="2400" dirty="0" err="1"/>
              <a:t>үшін</a:t>
            </a:r>
            <a:r>
              <a:rPr lang="ru-KZ" sz="2400" dirty="0"/>
              <a:t> </a:t>
            </a:r>
            <a:r>
              <a:rPr lang="ru-KZ" sz="2400" dirty="0" err="1"/>
              <a:t>жоғалтуға</a:t>
            </a:r>
            <a:r>
              <a:rPr lang="ru-KZ" sz="2400" dirty="0"/>
              <a:t> </a:t>
            </a:r>
            <a:r>
              <a:rPr lang="kk-KZ" sz="2400" dirty="0"/>
              <a:t>кедергісін</a:t>
            </a:r>
            <a:r>
              <a:rPr lang="ru-KZ" sz="2400" dirty="0"/>
              <a:t> </a:t>
            </a:r>
            <a:r>
              <a:rPr lang="ru-KZ" sz="2400" dirty="0" err="1"/>
              <a:t>төмендету</a:t>
            </a:r>
            <a:r>
              <a:rPr lang="ru-KZ" sz="2400" dirty="0"/>
              <a:t> </a:t>
            </a:r>
            <a:r>
              <a:rPr lang="ru-KZ" sz="2400" dirty="0" err="1"/>
              <a:t>және</a:t>
            </a:r>
            <a:r>
              <a:rPr lang="ru-KZ" sz="2400" dirty="0"/>
              <a:t> </a:t>
            </a:r>
            <a:r>
              <a:rPr lang="ru-KZ" sz="2400" dirty="0" err="1"/>
              <a:t>антеннаның</a:t>
            </a:r>
            <a:r>
              <a:rPr lang="ru-KZ" sz="2400" dirty="0"/>
              <a:t> </a:t>
            </a:r>
            <a:r>
              <a:rPr lang="ru-KZ" sz="2400" dirty="0" err="1"/>
              <a:t>сәулелену</a:t>
            </a:r>
            <a:r>
              <a:rPr lang="ru-KZ" sz="2400" dirty="0"/>
              <a:t> </a:t>
            </a:r>
            <a:r>
              <a:rPr lang="kk-KZ" sz="2400" dirty="0"/>
              <a:t>кедергісін</a:t>
            </a:r>
            <a:r>
              <a:rPr lang="ru-KZ" sz="2400" dirty="0"/>
              <a:t> </a:t>
            </a:r>
            <a:r>
              <a:rPr lang="ru-KZ" sz="2400" dirty="0" err="1"/>
              <a:t>арттыру</a:t>
            </a:r>
            <a:r>
              <a:rPr lang="ru-KZ" sz="2400" dirty="0"/>
              <a:t> </a:t>
            </a:r>
            <a:r>
              <a:rPr lang="ru-KZ" sz="2400" dirty="0" err="1"/>
              <a:t>қажет</a:t>
            </a:r>
            <a:r>
              <a:rPr lang="ru-KZ" sz="2400" dirty="0"/>
              <a:t>. </a:t>
            </a:r>
            <a:r>
              <a:rPr lang="ru-KZ" sz="2400" dirty="0" err="1"/>
              <a:t>Әртүрлі</a:t>
            </a:r>
            <a:r>
              <a:rPr lang="ru-KZ" sz="2400" dirty="0"/>
              <a:t> </a:t>
            </a:r>
            <a:r>
              <a:rPr lang="ru-KZ" sz="2400" dirty="0" err="1"/>
              <a:t>диапазондар</a:t>
            </a:r>
            <a:r>
              <a:rPr lang="ru-KZ" sz="2400" dirty="0"/>
              <a:t> мен </a:t>
            </a:r>
            <a:r>
              <a:rPr lang="ru-KZ" sz="2400" dirty="0" err="1"/>
              <a:t>типтегі</a:t>
            </a:r>
            <a:r>
              <a:rPr lang="ru-KZ" sz="2400" dirty="0"/>
              <a:t> </a:t>
            </a:r>
            <a:r>
              <a:rPr lang="ru-KZ" sz="2400" dirty="0" err="1"/>
              <a:t>заманауи</a:t>
            </a:r>
            <a:r>
              <a:rPr lang="ru-KZ" sz="2400" dirty="0"/>
              <a:t> </a:t>
            </a:r>
            <a:r>
              <a:rPr lang="ru-KZ" sz="2400" dirty="0" err="1"/>
              <a:t>антенналардың</a:t>
            </a:r>
            <a:r>
              <a:rPr lang="ru-KZ" sz="2400" dirty="0"/>
              <a:t> </a:t>
            </a:r>
            <a:r>
              <a:rPr lang="ru-KZ" sz="2400" dirty="0" err="1"/>
              <a:t>тиімділігі</a:t>
            </a:r>
            <a:r>
              <a:rPr lang="ru-KZ" sz="2400" dirty="0"/>
              <a:t> </a:t>
            </a:r>
            <a:r>
              <a:rPr lang="ru-KZ" sz="2400" dirty="0" err="1"/>
              <a:t>өте</a:t>
            </a:r>
            <a:r>
              <a:rPr lang="ru-KZ" sz="2400" dirty="0"/>
              <a:t> </a:t>
            </a:r>
            <a:r>
              <a:rPr lang="ru-KZ" sz="2400" dirty="0" err="1"/>
              <a:t>кең</a:t>
            </a:r>
            <a:r>
              <a:rPr lang="ru-KZ" sz="2400" dirty="0"/>
              <a:t>: 25-тен 95% -</a:t>
            </a:r>
            <a:r>
              <a:rPr lang="ru-KZ" sz="2400" dirty="0" err="1"/>
              <a:t>ға</a:t>
            </a:r>
            <a:r>
              <a:rPr lang="ru-KZ" sz="2400" dirty="0"/>
              <a:t> </a:t>
            </a:r>
            <a:r>
              <a:rPr lang="ru-KZ" sz="2400" dirty="0" err="1"/>
              <a:t>дейін</a:t>
            </a:r>
            <a:r>
              <a:rPr lang="ru-KZ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9387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1" y="1013"/>
            <a:ext cx="4536504" cy="161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8092"/>
            <a:ext cx="2312523" cy="83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Картинки по запросу полное сопротивл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4098021" cy="324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konspekta.net/studopediaru/baza20/1920328583792.files/image07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3" t="31740" r="50943" b="19721"/>
          <a:stretch/>
        </p:blipFill>
        <p:spPr bwMode="auto">
          <a:xfrm>
            <a:off x="5419702" y="2204864"/>
            <a:ext cx="1204526" cy="21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048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3095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050" y="4509120"/>
            <a:ext cx="33623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AC9E8821-1EE0-F3E7-22DC-6025D29CA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3099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52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C54CBA-8008-D35E-734A-3F444FCED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Т</a:t>
            </a:r>
            <a:r>
              <a:rPr lang="kk-KZ" dirty="0"/>
              <a:t>арату </a:t>
            </a:r>
            <a:r>
              <a:rPr lang="ru-RU" dirty="0"/>
              <a:t>(</a:t>
            </a:r>
            <a:r>
              <a:rPr lang="ru-RU" dirty="0" err="1"/>
              <a:t>сәулелену</a:t>
            </a:r>
            <a:r>
              <a:rPr lang="ru-RU" dirty="0"/>
              <a:t>) </a:t>
            </a:r>
            <a:r>
              <a:rPr lang="ru-RU" dirty="0" err="1"/>
              <a:t>режимінде</a:t>
            </a:r>
            <a:r>
              <a:rPr lang="ru-RU" dirty="0"/>
              <a:t> антенна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жиілікті</a:t>
            </a:r>
            <a:r>
              <a:rPr lang="ru-RU" dirty="0"/>
              <a:t> ток </a:t>
            </a:r>
            <a:r>
              <a:rPr lang="ru-RU" dirty="0" err="1"/>
              <a:t>генераторының</a:t>
            </a:r>
            <a:r>
              <a:rPr lang="ru-RU" dirty="0"/>
              <a:t> </a:t>
            </a:r>
            <a:r>
              <a:rPr lang="ru-RU" dirty="0" err="1"/>
              <a:t>жүктемесі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r>
              <a:rPr lang="ru-RU" dirty="0"/>
              <a:t>. </a:t>
            </a:r>
            <a:r>
              <a:rPr lang="ru-RU" dirty="0" err="1"/>
              <a:t>Жүктеме</a:t>
            </a:r>
            <a:r>
              <a:rPr lang="ru-RU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ол</a:t>
            </a:r>
            <a:r>
              <a:rPr lang="ru-RU" dirty="0"/>
              <a:t> </a:t>
            </a:r>
            <a:r>
              <a:rPr lang="ru-RU" dirty="0" err="1"/>
              <a:t>белсенді</a:t>
            </a:r>
            <a:r>
              <a:rPr lang="ru-RU" dirty="0"/>
              <a:t>, </a:t>
            </a:r>
            <a:r>
              <a:rPr lang="ru-RU" dirty="0" err="1"/>
              <a:t>реактивті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шектеуші</a:t>
            </a:r>
            <a:r>
              <a:rPr lang="ru-RU" dirty="0"/>
              <a:t> </a:t>
            </a:r>
            <a:r>
              <a:rPr lang="ru-RU" dirty="0" err="1"/>
              <a:t>қуатпен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кедергілерімен</a:t>
            </a:r>
            <a:r>
              <a:rPr lang="ru-RU" dirty="0"/>
              <a:t> </a:t>
            </a:r>
            <a:r>
              <a:rPr lang="ru-RU" dirty="0" err="1"/>
              <a:t>сипатталады</a:t>
            </a:r>
            <a:r>
              <a:rPr lang="ru-RU" dirty="0"/>
              <a:t>. </a:t>
            </a:r>
            <a:r>
              <a:rPr lang="ru-RU" dirty="0" err="1"/>
              <a:t>Ең</a:t>
            </a:r>
            <a:r>
              <a:rPr lang="ru-RU" dirty="0"/>
              <a:t> </a:t>
            </a:r>
            <a:r>
              <a:rPr lang="ru-RU" dirty="0" err="1"/>
              <a:t>жоғары</a:t>
            </a:r>
            <a:r>
              <a:rPr lang="ru-RU" dirty="0"/>
              <a:t> </a:t>
            </a:r>
            <a:r>
              <a:rPr lang="ru-RU" dirty="0" err="1"/>
              <a:t>сәулелену</a:t>
            </a:r>
            <a:r>
              <a:rPr lang="ru-RU" dirty="0"/>
              <a:t> </a:t>
            </a:r>
            <a:r>
              <a:rPr lang="ru-RU" dirty="0" err="1"/>
              <a:t>қуатын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антеннаны</a:t>
            </a:r>
            <a:r>
              <a:rPr lang="ru-RU" dirty="0"/>
              <a:t> беру </a:t>
            </a:r>
            <a:r>
              <a:rPr lang="ru-RU" dirty="0" err="1"/>
              <a:t>желісіне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генератордың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кедергісіне</a:t>
            </a:r>
            <a:r>
              <a:rPr lang="ru-RU" dirty="0"/>
              <a:t> </a:t>
            </a:r>
            <a:r>
              <a:rPr lang="ru-RU" dirty="0" err="1"/>
              <a:t>сәйкестендіру</a:t>
            </a:r>
            <a:r>
              <a:rPr lang="ru-RU" dirty="0"/>
              <a:t> керек.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82108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5F25F11-EFD9-A46B-D249-2266ABA7D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Таратушы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эквивалентті</a:t>
            </a:r>
            <a:r>
              <a:rPr lang="ru-RU" dirty="0"/>
              <a:t> </a:t>
            </a:r>
            <a:r>
              <a:rPr lang="ru-RU" dirty="0" err="1"/>
              <a:t>сұлбасы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B659AC-3D51-C219-95BD-91A6FB49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39" y="1916832"/>
            <a:ext cx="7118522" cy="321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6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B2DFAB-D5F9-AD9D-3B0D-54E7932FB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algn="just"/>
            <a:r>
              <a:rPr lang="ru-RU" b="1" dirty="0" err="1">
                <a:solidFill>
                  <a:srgbClr val="FF0000"/>
                </a:solidFill>
              </a:rPr>
              <a:t>Антеннаның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кіріс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кедергісі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антенна </a:t>
            </a:r>
            <a:r>
              <a:rPr lang="ru-RU" dirty="0" err="1"/>
              <a:t>кірісіндегі</a:t>
            </a:r>
            <a:r>
              <a:rPr lang="ru-RU" dirty="0"/>
              <a:t> </a:t>
            </a:r>
            <a:r>
              <a:rPr lang="ru-RU" dirty="0" err="1"/>
              <a:t>кернеу</a:t>
            </a:r>
            <a:r>
              <a:rPr lang="ru-RU" dirty="0"/>
              <a:t> мен </a:t>
            </a:r>
            <a:r>
              <a:rPr lang="ru-RU" dirty="0" err="1"/>
              <a:t>токтың</a:t>
            </a:r>
            <a:r>
              <a:rPr lang="ru-RU" dirty="0"/>
              <a:t> </a:t>
            </a:r>
            <a:r>
              <a:rPr lang="ru-RU" dirty="0" err="1"/>
              <a:t>комплексті</a:t>
            </a:r>
            <a:r>
              <a:rPr lang="ru-RU" dirty="0"/>
              <a:t> </a:t>
            </a:r>
            <a:r>
              <a:rPr lang="ru-RU" dirty="0" err="1"/>
              <a:t>амплитудаларының</a:t>
            </a:r>
            <a:r>
              <a:rPr lang="ru-RU" dirty="0"/>
              <a:t> (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әсерлік</a:t>
            </a:r>
            <a:r>
              <a:rPr lang="ru-RU" dirty="0"/>
              <a:t> </a:t>
            </a:r>
            <a:r>
              <a:rPr lang="ru-RU" dirty="0" err="1"/>
              <a:t>мәндерінің</a:t>
            </a:r>
            <a:r>
              <a:rPr lang="ru-RU" dirty="0"/>
              <a:t>) </a:t>
            </a:r>
            <a:r>
              <a:rPr lang="ru-RU" dirty="0" err="1"/>
              <a:t>қатынасына</a:t>
            </a:r>
            <a:r>
              <a:rPr lang="ru-RU" dirty="0"/>
              <a:t> </a:t>
            </a:r>
            <a:r>
              <a:rPr lang="ru-RU" dirty="0" err="1"/>
              <a:t>тең</a:t>
            </a:r>
            <a:r>
              <a:rPr lang="ru-RU" dirty="0"/>
              <a:t> </a:t>
            </a:r>
            <a:r>
              <a:rPr lang="ru-RU" dirty="0" err="1"/>
              <a:t>комплексті</a:t>
            </a:r>
            <a:r>
              <a:rPr lang="ru-RU" dirty="0"/>
              <a:t> </a:t>
            </a:r>
            <a:r>
              <a:rPr lang="ru-RU" dirty="0" err="1"/>
              <a:t>шама</a:t>
            </a:r>
            <a:r>
              <a:rPr lang="ru-RU" dirty="0"/>
              <a:t>: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987DE9-0059-E9E8-1259-9BE9E1CBE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284984"/>
            <a:ext cx="55435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77D565-4A8D-F744-A815-9E897C4CF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55272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 параметр </a:t>
            </a:r>
            <a:r>
              <a:rPr lang="ru-RU" dirty="0" err="1"/>
              <a:t>ретінде</a:t>
            </a:r>
            <a:r>
              <a:rPr lang="ru-RU" dirty="0"/>
              <a:t> антенна </a:t>
            </a:r>
            <a:r>
              <a:rPr lang="ru-RU" dirty="0" err="1"/>
              <a:t>кірісіндегі</a:t>
            </a:r>
            <a:r>
              <a:rPr lang="ru-RU" dirty="0"/>
              <a:t> </a:t>
            </a:r>
            <a:r>
              <a:rPr lang="ru-RU" dirty="0" err="1"/>
              <a:t>комплексті</a:t>
            </a:r>
            <a:r>
              <a:rPr lang="ru-RU" dirty="0"/>
              <a:t> </a:t>
            </a:r>
            <a:r>
              <a:rPr lang="ru-RU" dirty="0" err="1"/>
              <a:t>кернеу</a:t>
            </a:r>
            <a:r>
              <a:rPr lang="ru-RU" dirty="0"/>
              <a:t> мен ток </a:t>
            </a:r>
            <a:r>
              <a:rPr lang="ru-RU" dirty="0" err="1"/>
              <a:t>физикалық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анықталатын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b="1" dirty="0" err="1"/>
              <a:t>тікелей</a:t>
            </a:r>
            <a:r>
              <a:rPr lang="ru-RU" b="1" dirty="0"/>
              <a:t> </a:t>
            </a:r>
            <a:r>
              <a:rPr lang="ru-RU" b="1" dirty="0" err="1"/>
              <a:t>өлшенетін</a:t>
            </a:r>
            <a:r>
              <a:rPr lang="ru-RU" b="1" dirty="0"/>
              <a:t> </a:t>
            </a:r>
            <a:r>
              <a:rPr lang="ru-RU" dirty="0" err="1"/>
              <a:t>сызықтық</a:t>
            </a:r>
            <a:r>
              <a:rPr lang="ru-RU" dirty="0"/>
              <a:t> </a:t>
            </a:r>
            <a:r>
              <a:rPr lang="ru-RU" dirty="0" err="1"/>
              <a:t>антенналарға</a:t>
            </a:r>
            <a:r>
              <a:rPr lang="ru-RU" dirty="0"/>
              <a:t> </a:t>
            </a:r>
            <a:r>
              <a:rPr lang="ru-RU" dirty="0" err="1"/>
              <a:t>ғана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. </a:t>
            </a:r>
            <a:r>
              <a:rPr lang="ru-RU" dirty="0" err="1"/>
              <a:t>Апертуралық</a:t>
            </a:r>
            <a:r>
              <a:rPr lang="ru-RU" dirty="0"/>
              <a:t> </a:t>
            </a:r>
            <a:r>
              <a:rPr lang="ru-RU" dirty="0" err="1"/>
              <a:t>типтегі</a:t>
            </a:r>
            <a:r>
              <a:rPr lang="ru-RU" dirty="0"/>
              <a:t> </a:t>
            </a:r>
            <a:r>
              <a:rPr lang="ru-RU" dirty="0" err="1"/>
              <a:t>антенналар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 </a:t>
            </a:r>
            <a:r>
              <a:rPr lang="ru-RU" dirty="0" err="1"/>
              <a:t>түсінігі</a:t>
            </a:r>
            <a:r>
              <a:rPr lang="ru-RU" dirty="0"/>
              <a:t> </a:t>
            </a:r>
            <a:r>
              <a:rPr lang="ru-RU" dirty="0" err="1"/>
              <a:t>қабылданбайды</a:t>
            </a:r>
            <a:r>
              <a:rPr lang="ru-RU" dirty="0"/>
              <a:t>, </a:t>
            </a:r>
            <a:r>
              <a:rPr lang="ru-RU" dirty="0" err="1"/>
              <a:t>өйткені</a:t>
            </a:r>
            <a:r>
              <a:rPr lang="ru-RU" dirty="0"/>
              <a:t> </a:t>
            </a:r>
            <a:r>
              <a:rPr lang="ru-RU" dirty="0" err="1"/>
              <a:t>оларда</a:t>
            </a:r>
            <a:r>
              <a:rPr lang="ru-RU" dirty="0"/>
              <a:t>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қысқыштары</a:t>
            </a:r>
            <a:r>
              <a:rPr lang="ru-RU" dirty="0"/>
              <a:t> </a:t>
            </a:r>
            <a:r>
              <a:rPr lang="ru-RU" dirty="0" err="1"/>
              <a:t>жоқ</a:t>
            </a:r>
            <a:r>
              <a:rPr lang="ru-RU" dirty="0"/>
              <a:t>. </a:t>
            </a:r>
            <a:r>
              <a:rPr lang="ru-RU" dirty="0" err="1"/>
              <a:t>Жалпы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кедергісіне</a:t>
            </a:r>
            <a:r>
              <a:rPr lang="ru-RU" dirty="0"/>
              <a:t> </a:t>
            </a:r>
            <a:r>
              <a:rPr lang="ru-RU" dirty="0" err="1"/>
              <a:t>мыналар</a:t>
            </a:r>
            <a:r>
              <a:rPr lang="ru-RU" dirty="0"/>
              <a:t> </a:t>
            </a:r>
            <a:r>
              <a:rPr lang="ru-RU" dirty="0" err="1"/>
              <a:t>әсер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: </a:t>
            </a:r>
            <a:r>
              <a:rPr lang="ru-RU" dirty="0" err="1"/>
              <a:t>генератордың</a:t>
            </a:r>
            <a:r>
              <a:rPr lang="ru-RU" dirty="0"/>
              <a:t> </a:t>
            </a:r>
            <a:r>
              <a:rPr lang="ru-RU" dirty="0" err="1"/>
              <a:t>жиілігі</a:t>
            </a:r>
            <a:r>
              <a:rPr lang="ru-RU" dirty="0"/>
              <a:t>, </a:t>
            </a:r>
            <a:r>
              <a:rPr lang="ru-RU" dirty="0" err="1"/>
              <a:t>бөгде</a:t>
            </a:r>
            <a:r>
              <a:rPr lang="ru-RU" dirty="0"/>
              <a:t> </a:t>
            </a:r>
            <a:r>
              <a:rPr lang="ru-RU" dirty="0" err="1"/>
              <a:t>өткізгіштер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жанында</a:t>
            </a:r>
            <a:r>
              <a:rPr lang="ru-RU" dirty="0"/>
              <a:t> </a:t>
            </a:r>
            <a:r>
              <a:rPr lang="ru-RU" dirty="0" err="1"/>
              <a:t>орналасқан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денелер</a:t>
            </a:r>
            <a:r>
              <a:rPr lang="ru-RU" dirty="0"/>
              <a:t>. </a:t>
            </a:r>
            <a:r>
              <a:rPr lang="ru-RU" dirty="0" err="1"/>
              <a:t>Сондықтан</a:t>
            </a:r>
            <a:r>
              <a:rPr lang="ru-RU" dirty="0"/>
              <a:t> </a:t>
            </a:r>
            <a:r>
              <a:rPr lang="ru-RU" dirty="0" err="1"/>
              <a:t>практикада</a:t>
            </a:r>
            <a:r>
              <a:rPr lang="ru-RU" dirty="0"/>
              <a:t> </a:t>
            </a:r>
            <a:r>
              <a:rPr lang="ru-RU" dirty="0" err="1"/>
              <a:t>антеннаның</a:t>
            </a:r>
            <a:r>
              <a:rPr lang="ru-RU" dirty="0"/>
              <a:t> </a:t>
            </a:r>
            <a:r>
              <a:rPr lang="ru-RU" dirty="0" err="1"/>
              <a:t>кіріс</a:t>
            </a:r>
            <a:r>
              <a:rPr lang="ru-RU" dirty="0"/>
              <a:t> </a:t>
            </a:r>
            <a:r>
              <a:rPr lang="ru-RU" dirty="0" err="1"/>
              <a:t>кедергісі</a:t>
            </a:r>
            <a:r>
              <a:rPr lang="ru-RU" dirty="0"/>
              <a:t> БЭК </a:t>
            </a:r>
            <a:r>
              <a:rPr lang="ru-RU" dirty="0" err="1"/>
              <a:t>деп</a:t>
            </a:r>
            <a:r>
              <a:rPr lang="ru-RU" dirty="0"/>
              <a:t> </a:t>
            </a:r>
            <a:r>
              <a:rPr lang="ru-RU" dirty="0" err="1"/>
              <a:t>аталатын</a:t>
            </a:r>
            <a:r>
              <a:rPr lang="ru-RU" dirty="0"/>
              <a:t> 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камераларда</a:t>
            </a:r>
            <a:r>
              <a:rPr lang="ru-RU" dirty="0"/>
              <a:t>, </a:t>
            </a:r>
            <a:r>
              <a:rPr lang="ru-RU" dirty="0" err="1"/>
              <a:t>зертханаларда</a:t>
            </a:r>
            <a:r>
              <a:rPr lang="ru-RU" dirty="0"/>
              <a:t> </a:t>
            </a:r>
            <a:r>
              <a:rPr lang="ru-RU" dirty="0" err="1"/>
              <a:t>өлшеу</a:t>
            </a:r>
            <a:r>
              <a:rPr lang="ru-RU" dirty="0"/>
              <a:t> </a:t>
            </a:r>
            <a:r>
              <a:rPr lang="ru-RU" dirty="0" err="1"/>
              <a:t>құралдарының</a:t>
            </a:r>
            <a:r>
              <a:rPr lang="ru-RU" dirty="0"/>
              <a:t> </a:t>
            </a:r>
            <a:r>
              <a:rPr lang="ru-RU" dirty="0" err="1"/>
              <a:t>көмегімен</a:t>
            </a:r>
            <a:r>
              <a:rPr lang="ru-RU" dirty="0"/>
              <a:t> </a:t>
            </a:r>
            <a:r>
              <a:rPr lang="ru-RU" dirty="0" err="1"/>
              <a:t>берілген</a:t>
            </a:r>
            <a:r>
              <a:rPr lang="ru-RU" dirty="0"/>
              <a:t> </a:t>
            </a:r>
            <a:r>
              <a:rPr lang="ru-RU" dirty="0" err="1"/>
              <a:t>жиіліктерде</a:t>
            </a:r>
            <a:r>
              <a:rPr lang="ru-RU" dirty="0"/>
              <a:t> </a:t>
            </a:r>
            <a:r>
              <a:rPr lang="ru-RU" dirty="0" err="1"/>
              <a:t>анықталады</a:t>
            </a:r>
            <a:r>
              <a:rPr lang="ru-RU" dirty="0"/>
              <a:t>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2373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812B1-4A18-E4F4-D199-0A33EAE2A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Anechoic chamber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A44A26-CC0A-28CF-F210-95C3A8E8A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Эхосыз</a:t>
            </a:r>
            <a:r>
              <a:rPr lang="ru-RU" dirty="0"/>
              <a:t> камера (БЭК) –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жаңғырық</a:t>
            </a:r>
            <a:r>
              <a:rPr lang="en-US" dirty="0"/>
              <a:t> (</a:t>
            </a:r>
            <a:r>
              <a:rPr lang="kk-KZ" dirty="0"/>
              <a:t>эхо</a:t>
            </a:r>
            <a:r>
              <a:rPr lang="en-US" dirty="0"/>
              <a:t>)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болмайтын</a:t>
            </a:r>
            <a:r>
              <a:rPr lang="ru-RU" dirty="0"/>
              <a:t> </a:t>
            </a:r>
            <a:r>
              <a:rPr lang="ru-RU" dirty="0" err="1"/>
              <a:t>арнайы</a:t>
            </a:r>
            <a:r>
              <a:rPr lang="ru-RU" dirty="0"/>
              <a:t> </a:t>
            </a:r>
            <a:r>
              <a:rPr lang="ru-RU" dirty="0" err="1"/>
              <a:t>бөлме</a:t>
            </a:r>
            <a:r>
              <a:rPr lang="ru-RU" dirty="0"/>
              <a:t>. БЭК </a:t>
            </a:r>
            <a:r>
              <a:rPr lang="ru-RU" dirty="0" err="1"/>
              <a:t>келесі</a:t>
            </a:r>
            <a:r>
              <a:rPr lang="ru-RU" dirty="0"/>
              <a:t> </a:t>
            </a:r>
            <a:r>
              <a:rPr lang="ru-RU" dirty="0" err="1"/>
              <a:t>түрлерге</a:t>
            </a:r>
            <a:r>
              <a:rPr lang="ru-RU" dirty="0"/>
              <a:t> </a:t>
            </a:r>
            <a:r>
              <a:rPr lang="ru-RU" dirty="0" err="1"/>
              <a:t>бөлінеді</a:t>
            </a:r>
            <a:r>
              <a:rPr lang="ru-RU" dirty="0"/>
              <a:t>:</a:t>
            </a:r>
          </a:p>
          <a:p>
            <a:r>
              <a:rPr lang="ru-RU" dirty="0" err="1"/>
              <a:t>акустикалық</a:t>
            </a:r>
            <a:r>
              <a:rPr lang="ru-RU" dirty="0"/>
              <a:t> – </a:t>
            </a:r>
            <a:r>
              <a:rPr lang="ru-RU" dirty="0" err="1"/>
              <a:t>абырғалардан</a:t>
            </a:r>
            <a:r>
              <a:rPr lang="ru-RU" dirty="0"/>
              <a:t> </a:t>
            </a:r>
            <a:r>
              <a:rPr lang="ru-RU" dirty="0" err="1"/>
              <a:t>дыбыстық</a:t>
            </a:r>
            <a:r>
              <a:rPr lang="ru-RU" dirty="0"/>
              <a:t> </a:t>
            </a:r>
            <a:r>
              <a:rPr lang="ru-RU" dirty="0" err="1"/>
              <a:t>толқындардың</a:t>
            </a:r>
            <a:r>
              <a:rPr lang="ru-RU" dirty="0"/>
              <a:t> </a:t>
            </a:r>
            <a:r>
              <a:rPr lang="ru-RU" dirty="0" err="1"/>
              <a:t>шағылысуы</a:t>
            </a:r>
            <a:r>
              <a:rPr lang="ru-RU" dirty="0"/>
              <a:t> </a:t>
            </a:r>
            <a:r>
              <a:rPr lang="ru-RU" dirty="0" err="1"/>
              <a:t>болмайды</a:t>
            </a:r>
            <a:r>
              <a:rPr lang="ru-RU" dirty="0"/>
              <a:t> </a:t>
            </a:r>
          </a:p>
          <a:p>
            <a:r>
              <a:rPr lang="ru-RU" dirty="0" err="1"/>
              <a:t>радиожиілікті</a:t>
            </a:r>
            <a:r>
              <a:rPr lang="ru-RU" dirty="0"/>
              <a:t> – </a:t>
            </a:r>
            <a:r>
              <a:rPr lang="ru-RU" dirty="0" err="1"/>
              <a:t>қабырғалардан</a:t>
            </a:r>
            <a:r>
              <a:rPr lang="ru-RU" dirty="0"/>
              <a:t> </a:t>
            </a:r>
            <a:r>
              <a:rPr lang="ru-RU" dirty="0" err="1"/>
              <a:t>радиотолқындардың</a:t>
            </a:r>
            <a:r>
              <a:rPr lang="ru-RU" dirty="0"/>
              <a:t> </a:t>
            </a:r>
            <a:r>
              <a:rPr lang="ru-RU" dirty="0" err="1"/>
              <a:t>шағылысуы</a:t>
            </a:r>
            <a:r>
              <a:rPr lang="ru-RU" dirty="0"/>
              <a:t> </a:t>
            </a:r>
            <a:r>
              <a:rPr lang="ru-RU" dirty="0" err="1"/>
              <a:t>болмайды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84851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60 video of Anechoic Chamber, Salford University - YouTube">
            <a:extLst>
              <a:ext uri="{FF2B5EF4-FFF2-40B4-BE49-F238E27FC236}">
                <a16:creationId xmlns:a16="http://schemas.microsoft.com/office/drawing/2014/main" id="{CC6831F5-FDFF-3A5E-5FD2-57432F4C3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1" r="928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3756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an Anechoic Chamber? - everything RF">
            <a:extLst>
              <a:ext uri="{FF2B5EF4-FFF2-40B4-BE49-F238E27FC236}">
                <a16:creationId xmlns:a16="http://schemas.microsoft.com/office/drawing/2014/main" id="{01004935-DC3E-7BE8-50BF-287E722AD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r="18166" b="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653841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725</Words>
  <Application>Microsoft Office PowerPoint</Application>
  <PresentationFormat>Экран (4:3)</PresentationFormat>
  <Paragraphs>43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Linux Libertine</vt:lpstr>
      <vt:lpstr>Times New Roman</vt:lpstr>
      <vt:lpstr>Тема Office</vt:lpstr>
      <vt:lpstr>Таратушы антенналардың энергетикалық параметрлері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Anechoic chamber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Radar cross-section (RCS)</vt:lpstr>
      <vt:lpstr>Презентация PowerPoint</vt:lpstr>
      <vt:lpstr>Сәуле шығару кедергісі (Abraham–Lorentz force) </vt:lpstr>
      <vt:lpstr>Презентация PowerPoint</vt:lpstr>
      <vt:lpstr>Презентация PowerPoint</vt:lpstr>
      <vt:lpstr>Антеннаның сәуле шығару қуаты</vt:lpstr>
      <vt:lpstr>Презентация PowerPoint</vt:lpstr>
      <vt:lpstr>Сфералық беттегі ds элементінің ауданы </vt:lpstr>
      <vt:lpstr>Презентация PowerPoint</vt:lpstr>
      <vt:lpstr>Антенна, кез келген энергия түрлендіргіші сияқты, пайдалы әсер коэффициентімен (ПӘК) сипатталады.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HIMERA</dc:creator>
  <cp:lastModifiedBy>beibit karibaev</cp:lastModifiedBy>
  <cp:revision>35</cp:revision>
  <dcterms:created xsi:type="dcterms:W3CDTF">2019-09-30T07:01:56Z</dcterms:created>
  <dcterms:modified xsi:type="dcterms:W3CDTF">2022-10-21T06:12:57Z</dcterms:modified>
</cp:coreProperties>
</file>